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A56CB3D-A08C-4806-98DD-861D861ED434}">
  <a:tblStyle styleId="{9A56CB3D-A08C-4806-98DD-861D861ED434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1283972b82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g1283972b82e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S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S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S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S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S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S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S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S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S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S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SG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SG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5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5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5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4" name="Google Shape;84;p13"/>
          <p:cNvGraphicFramePr/>
          <p:nvPr/>
        </p:nvGraphicFramePr>
        <p:xfrm>
          <a:off x="333505" y="1151822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{9A56CB3D-A08C-4806-98DD-861D861ED434}</a:tableStyleId>
              </a:tblPr>
              <a:tblGrid>
                <a:gridCol w="1662875"/>
                <a:gridCol w="1629250"/>
                <a:gridCol w="1469525"/>
                <a:gridCol w="1383275"/>
                <a:gridCol w="1560350"/>
                <a:gridCol w="1316250"/>
                <a:gridCol w="1364575"/>
                <a:gridCol w="1254075"/>
              </a:tblGrid>
              <a:tr h="8766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SG" sz="1600" u="none" cap="none" strike="noStrike"/>
                        <a:t>User’s Touch- Point</a:t>
                      </a:r>
                      <a:endParaRPr b="1" sz="16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-SG" sz="1400">
                          <a:solidFill>
                            <a:srgbClr val="FF0000"/>
                          </a:solidFill>
                        </a:rPr>
                        <a:t>Prepare to attend wedding banquet</a:t>
                      </a:r>
                      <a:endParaRPr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-SG" sz="1400">
                          <a:solidFill>
                            <a:srgbClr val="FF0000"/>
                          </a:solidFill>
                        </a:rPr>
                        <a:t>Journey to restaurant</a:t>
                      </a:r>
                      <a:endParaRPr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400">
                        <a:solidFill>
                          <a:srgbClr val="0000CC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400">
                        <a:solidFill>
                          <a:srgbClr val="0000CC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10403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6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SG" sz="1600"/>
                        <a:t>Activities</a:t>
                      </a:r>
                      <a:endParaRPr b="1" sz="16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SG" sz="1400">
                          <a:solidFill>
                            <a:srgbClr val="FF0000"/>
                          </a:solidFill>
                        </a:rPr>
                        <a:t>Prepare the dress, do make up, get my red packet ready ………..</a:t>
                      </a:r>
                      <a:endParaRPr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SG" sz="1400">
                          <a:solidFill>
                            <a:srgbClr val="FF0000"/>
                          </a:solidFill>
                        </a:rPr>
                        <a:t>Have to grab a ride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1400">
                        <a:solidFill>
                          <a:srgbClr val="FF0000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91325">
                <a:tc row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SG" sz="1600"/>
                        <a:t>Customers’ Experience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SG" sz="1600"/>
                        <a:t>(Emotion)</a:t>
                      </a:r>
                      <a:endParaRPr b="1" sz="16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1200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40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en-SG" sz="1800"/>
                        <a:t>Customers’ Pain Point /Description</a:t>
                      </a:r>
                      <a:endParaRPr b="1"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SG" sz="1400">
                          <a:solidFill>
                            <a:srgbClr val="FF0000"/>
                          </a:solidFill>
                        </a:rPr>
                        <a:t>Can dress myself up, and look pretty, and anticipate the meeting with my friends</a:t>
                      </a:r>
                      <a:endParaRPr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SG" sz="1400">
                          <a:solidFill>
                            <a:srgbClr val="FF0000"/>
                          </a:solidFill>
                        </a:rPr>
                        <a:t>Not comfortable as it is feeling warm, and the traffic jam is irritating</a:t>
                      </a:r>
                      <a:endParaRPr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403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SG" sz="1800"/>
                        <a:t>Improvement to Pain Point</a:t>
                      </a:r>
                      <a:endParaRPr b="1"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1400">
                        <a:solidFill>
                          <a:srgbClr val="FF0000"/>
                        </a:solidFill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1400">
                        <a:solidFill>
                          <a:srgbClr val="FF0000"/>
                        </a:solidFill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SG" sz="1400">
                          <a:solidFill>
                            <a:srgbClr val="FF0000"/>
                          </a:solidFill>
                        </a:rPr>
                        <a:t>     None</a:t>
                      </a:r>
                      <a:endParaRPr i="1" sz="1400">
                        <a:solidFill>
                          <a:srgbClr val="FF0000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SG" sz="1400">
                          <a:solidFill>
                            <a:srgbClr val="FF0000"/>
                          </a:solidFill>
                        </a:rPr>
                        <a:t>…………………..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SG" sz="1400">
                          <a:solidFill>
                            <a:srgbClr val="FF0000"/>
                          </a:solidFill>
                        </a:rPr>
                        <a:t>…………………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SG" sz="1400">
                          <a:solidFill>
                            <a:srgbClr val="FF0000"/>
                          </a:solidFill>
                        </a:rPr>
                        <a:t>……………………….</a:t>
                      </a:r>
                      <a:endParaRPr i="1" sz="1400">
                        <a:solidFill>
                          <a:srgbClr val="FF0000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85" name="Google Shape;85;p13"/>
          <p:cNvSpPr txBox="1"/>
          <p:nvPr/>
        </p:nvSpPr>
        <p:spPr>
          <a:xfrm>
            <a:off x="269445" y="782490"/>
            <a:ext cx="10936268" cy="5061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1" i="0" lang="en-SG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 this exercise, you can choose to plot the Customer Journey of an experience in the </a:t>
            </a:r>
            <a:r>
              <a:rPr b="1" i="0" lang="en-SG" sz="12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cinema, airport, public transport, supermarket, cruise to nowhere or staycation. </a:t>
            </a:r>
            <a:r>
              <a:rPr b="1" i="0" lang="en-SG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(please follow your tutor's instruction).</a:t>
            </a:r>
            <a:r>
              <a:rPr b="1" i="0" lang="en-SG" sz="12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										</a:t>
            </a:r>
            <a:endParaRPr/>
          </a:p>
        </p:txBody>
      </p:sp>
      <p:pic>
        <p:nvPicPr>
          <p:cNvPr descr="Free Smiley Face Emoji Transparent Background, Download Free Clip Art, Free  Clip Art on Clipart Library" id="86" name="Google Shape;86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3238762" y="6442162"/>
            <a:ext cx="410963" cy="41583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ultiple emoji icons." id="87" name="Google Shape;87;p13"/>
          <p:cNvPicPr preferRelativeResize="0"/>
          <p:nvPr/>
        </p:nvPicPr>
        <p:blipFill rotWithShape="1">
          <a:blip r:embed="rId4">
            <a:alphaModFix/>
          </a:blip>
          <a:srcRect b="-7497" l="0" r="0" t="0"/>
          <a:stretch/>
        </p:blipFill>
        <p:spPr>
          <a:xfrm>
            <a:off x="4882551" y="6461711"/>
            <a:ext cx="437614" cy="41458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ree Sad Face Emoji Transparent, Download Free Clip Art, Free Clip Art on  Clipart Library" id="88" name="Google Shape;88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996023" y="6461711"/>
            <a:ext cx="485444" cy="323313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3"/>
          <p:cNvSpPr/>
          <p:nvPr/>
        </p:nvSpPr>
        <p:spPr>
          <a:xfrm>
            <a:off x="4049518" y="6397038"/>
            <a:ext cx="93974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SG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Neutral </a:t>
            </a:r>
            <a:endParaRPr/>
          </a:p>
        </p:txBody>
      </p:sp>
      <p:sp>
        <p:nvSpPr>
          <p:cNvPr id="90" name="Google Shape;90;p13"/>
          <p:cNvSpPr/>
          <p:nvPr/>
        </p:nvSpPr>
        <p:spPr>
          <a:xfrm>
            <a:off x="2400563" y="6375526"/>
            <a:ext cx="838200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SG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Happy</a:t>
            </a:r>
            <a:r>
              <a:rPr lang="en-SG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91" name="Google Shape;91;p13"/>
          <p:cNvSpPr/>
          <p:nvPr/>
        </p:nvSpPr>
        <p:spPr>
          <a:xfrm>
            <a:off x="6076077" y="6423989"/>
            <a:ext cx="1085850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SG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Unhappy</a:t>
            </a:r>
            <a:r>
              <a:rPr lang="en-SG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92" name="Google Shape;92;p13"/>
          <p:cNvSpPr/>
          <p:nvPr/>
        </p:nvSpPr>
        <p:spPr>
          <a:xfrm>
            <a:off x="4476289" y="82230"/>
            <a:ext cx="3870325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SG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CUSTOMER JOURNEY MAPPING</a:t>
            </a:r>
            <a:r>
              <a:rPr lang="en-SG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descr="Free Smiley Face Emoji Transparent Background, Download Free Clip Art, Free  Clip Art on Clipart Library" id="93" name="Google Shape;93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2400563" y="3142665"/>
            <a:ext cx="470188" cy="4757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ree Sad Face Emoji Transparent, Download Free Clip Art, Free Clip Art on  Clipart Library" id="94" name="Google Shape;94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927375" y="3775238"/>
            <a:ext cx="568500" cy="37863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3"/>
          <p:cNvSpPr/>
          <p:nvPr/>
        </p:nvSpPr>
        <p:spPr>
          <a:xfrm>
            <a:off x="2570672" y="3209026"/>
            <a:ext cx="1561381" cy="1190445"/>
          </a:xfrm>
          <a:prstGeom prst="arc">
            <a:avLst>
              <a:gd fmla="val 12811578" name="adj1"/>
              <a:gd fmla="val 2" name="adj2"/>
            </a:avLst>
          </a:prstGeom>
          <a:noFill/>
          <a:ln cap="flat" cmpd="sng" w="1905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3"/>
          <p:cNvSpPr txBox="1"/>
          <p:nvPr>
            <p:ph type="title"/>
          </p:nvPr>
        </p:nvSpPr>
        <p:spPr>
          <a:xfrm>
            <a:off x="333505" y="342581"/>
            <a:ext cx="2137913" cy="51362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Calibri"/>
              <a:buNone/>
            </a:pPr>
            <a:r>
              <a:rPr lang="en-SG">
                <a:solidFill>
                  <a:srgbClr val="FF0000"/>
                </a:solidFill>
              </a:rPr>
              <a:t>Example:</a:t>
            </a:r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4"/>
          <p:cNvSpPr txBox="1"/>
          <p:nvPr>
            <p:ph type="title"/>
          </p:nvPr>
        </p:nvSpPr>
        <p:spPr>
          <a:xfrm>
            <a:off x="221156" y="410769"/>
            <a:ext cx="1348852" cy="371721"/>
          </a:xfrm>
          <a:prstGeom prst="rect">
            <a:avLst/>
          </a:prstGeom>
          <a:solidFill>
            <a:schemeClr val="dk1"/>
          </a:solid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lang="en-SG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SCENARIO:</a:t>
            </a:r>
            <a:endParaRPr b="1" sz="1800"/>
          </a:p>
        </p:txBody>
      </p:sp>
      <p:graphicFrame>
        <p:nvGraphicFramePr>
          <p:cNvPr id="102" name="Google Shape;102;p14"/>
          <p:cNvGraphicFramePr/>
          <p:nvPr/>
        </p:nvGraphicFramePr>
        <p:xfrm>
          <a:off x="255994" y="1218689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{9A56CB3D-A08C-4806-98DD-861D861ED434}</a:tableStyleId>
              </a:tblPr>
              <a:tblGrid>
                <a:gridCol w="1662875"/>
                <a:gridCol w="1629250"/>
                <a:gridCol w="1469525"/>
                <a:gridCol w="1487025"/>
                <a:gridCol w="1456625"/>
                <a:gridCol w="1316250"/>
                <a:gridCol w="1364575"/>
                <a:gridCol w="1254075"/>
              </a:tblGrid>
              <a:tr h="8766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SG" sz="1600"/>
                        <a:t>User’s Touch-</a:t>
                      </a:r>
                      <a:r>
                        <a:rPr b="1" lang="en-SG" sz="1600"/>
                        <a:t> Point</a:t>
                      </a:r>
                      <a:endParaRPr b="1" sz="16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SG">
                          <a:solidFill>
                            <a:srgbClr val="0000CC"/>
                          </a:solidFill>
                        </a:rPr>
                        <a:t>During Seminar</a:t>
                      </a:r>
                      <a:endParaRPr b="1" sz="1400">
                        <a:solidFill>
                          <a:srgbClr val="0000CC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SG">
                          <a:solidFill>
                            <a:srgbClr val="0000CC"/>
                          </a:solidFill>
                        </a:rPr>
                        <a:t>Waiting for Eye Check </a:t>
                      </a:r>
                      <a:endParaRPr b="1" sz="1400">
                        <a:solidFill>
                          <a:srgbClr val="0000CC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SG">
                          <a:solidFill>
                            <a:srgbClr val="0000CC"/>
                          </a:solidFill>
                        </a:rPr>
                        <a:t>Browsing Eyewear</a:t>
                      </a:r>
                      <a:endParaRPr b="1" sz="1400">
                        <a:solidFill>
                          <a:srgbClr val="0000CC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SG">
                          <a:solidFill>
                            <a:srgbClr val="0000CC"/>
                          </a:solidFill>
                        </a:rPr>
                        <a:t>Choosing Suitable Eyewear</a:t>
                      </a:r>
                      <a:endParaRPr b="1" sz="1400">
                        <a:solidFill>
                          <a:srgbClr val="0000CC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10403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6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SG" sz="1600"/>
                        <a:t>Activities</a:t>
                      </a:r>
                      <a:endParaRPr b="1" sz="16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SG"/>
                        <a:t>Listening to the </a:t>
                      </a:r>
                      <a:r>
                        <a:rPr lang="en-SG"/>
                        <a:t>seminar</a:t>
                      </a:r>
                      <a:r>
                        <a:rPr lang="en-SG"/>
                        <a:t> </a:t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91325">
                <a:tc row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SG" sz="1600"/>
                        <a:t>Customers’ Experience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SG" sz="1600"/>
                        <a:t>(Emotion)</a:t>
                      </a:r>
                      <a:endParaRPr b="1" sz="16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SG"/>
                        <a:t>Questions</a:t>
                      </a:r>
                      <a:r>
                        <a:rPr lang="en-SG"/>
                        <a:t> about </a:t>
                      </a:r>
                      <a:r>
                        <a:rPr lang="en-SG"/>
                        <a:t>eyewear</a:t>
                      </a:r>
                      <a:r>
                        <a:rPr lang="en-SG"/>
                        <a:t> </a:t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1200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SG"/>
                        <a:t>Questions about pricing </a:t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40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en-SG" sz="1800"/>
                        <a:t>Customers’ Pain Point</a:t>
                      </a:r>
                      <a:endParaRPr b="1"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SG"/>
                        <a:t>Not getting their answers </a:t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403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SG" sz="1800"/>
                        <a:t>Improvement to Pain</a:t>
                      </a:r>
                      <a:r>
                        <a:rPr b="1" lang="en-SG" sz="1800"/>
                        <a:t> </a:t>
                      </a:r>
                      <a:r>
                        <a:rPr b="1" lang="en-SG" sz="1800"/>
                        <a:t>Point</a:t>
                      </a:r>
                      <a:endParaRPr b="1"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SG"/>
                        <a:t>Ensure that every one get their answers </a:t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03" name="Google Shape;103;p14"/>
          <p:cNvSpPr txBox="1"/>
          <p:nvPr/>
        </p:nvSpPr>
        <p:spPr>
          <a:xfrm>
            <a:off x="269445" y="782490"/>
            <a:ext cx="10936268" cy="5061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1" lang="en-SG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 this exercise, you can choose to plot the Customer Journey of an experience in the </a:t>
            </a:r>
            <a:r>
              <a:rPr b="1" lang="en-SG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cinema, airport, public transport, supermarket, cruise to nowhere or staycation. </a:t>
            </a:r>
            <a:r>
              <a:rPr b="1" lang="en-SG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(please follow your tutor's instruction). </a:t>
            </a:r>
            <a:r>
              <a:rPr b="1" lang="en-SG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									</a:t>
            </a:r>
            <a:endParaRPr/>
          </a:p>
        </p:txBody>
      </p:sp>
      <p:pic>
        <p:nvPicPr>
          <p:cNvPr descr="Free Smiley Face Emoji Transparent Background, Download Free Clip Art, Free  Clip Art on Clipart Library" id="104" name="Google Shape;104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3360554" y="6400012"/>
            <a:ext cx="470188" cy="4757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ultiple emoji icons." id="105" name="Google Shape;105;p14"/>
          <p:cNvPicPr preferRelativeResize="0"/>
          <p:nvPr/>
        </p:nvPicPr>
        <p:blipFill rotWithShape="1">
          <a:blip r:embed="rId4">
            <a:alphaModFix/>
          </a:blip>
          <a:srcRect b="-7497" l="0" r="0" t="0"/>
          <a:stretch/>
        </p:blipFill>
        <p:spPr>
          <a:xfrm>
            <a:off x="4911162" y="6427211"/>
            <a:ext cx="481916" cy="4565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ree Sad Face Emoji Transparent, Download Free Clip Art, Free Clip Art on  Clipart Library" id="106" name="Google Shape;106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734766" y="6463391"/>
            <a:ext cx="568500" cy="37863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4"/>
          <p:cNvSpPr txBox="1"/>
          <p:nvPr/>
        </p:nvSpPr>
        <p:spPr>
          <a:xfrm>
            <a:off x="1426100" y="419927"/>
            <a:ext cx="4874321" cy="369332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SG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E.g. WorkShop Participants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14"/>
          <p:cNvSpPr/>
          <p:nvPr/>
        </p:nvSpPr>
        <p:spPr>
          <a:xfrm>
            <a:off x="3984021" y="6453228"/>
            <a:ext cx="93974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SG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Neutral </a:t>
            </a:r>
            <a:endParaRPr/>
          </a:p>
        </p:txBody>
      </p:sp>
      <p:sp>
        <p:nvSpPr>
          <p:cNvPr id="109" name="Google Shape;109;p14"/>
          <p:cNvSpPr/>
          <p:nvPr/>
        </p:nvSpPr>
        <p:spPr>
          <a:xfrm>
            <a:off x="2522613" y="6427679"/>
            <a:ext cx="838200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SG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Happy</a:t>
            </a:r>
            <a:r>
              <a:rPr lang="en-SG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110" name="Google Shape;110;p14"/>
          <p:cNvSpPr/>
          <p:nvPr/>
        </p:nvSpPr>
        <p:spPr>
          <a:xfrm>
            <a:off x="5648916" y="6451930"/>
            <a:ext cx="1085850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SG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Unhappy</a:t>
            </a:r>
            <a:r>
              <a:rPr lang="en-SG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111" name="Google Shape;111;p14"/>
          <p:cNvSpPr/>
          <p:nvPr/>
        </p:nvSpPr>
        <p:spPr>
          <a:xfrm>
            <a:off x="4519390" y="8752"/>
            <a:ext cx="3870325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SG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CUSTOMER JOURNEY MAPPING</a:t>
            </a:r>
            <a:r>
              <a:rPr lang="en-SG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112" name="Google Shape;112;p14"/>
          <p:cNvSpPr txBox="1"/>
          <p:nvPr/>
        </p:nvSpPr>
        <p:spPr>
          <a:xfrm>
            <a:off x="6673778" y="442164"/>
            <a:ext cx="1202152" cy="405297"/>
          </a:xfrm>
          <a:prstGeom prst="rect">
            <a:avLst/>
          </a:prstGeom>
          <a:solidFill>
            <a:schemeClr val="dk1"/>
          </a:solid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lang="en-SG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PERSONA: </a:t>
            </a:r>
            <a:endParaRPr b="1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4"/>
          <p:cNvSpPr txBox="1"/>
          <p:nvPr/>
        </p:nvSpPr>
        <p:spPr>
          <a:xfrm>
            <a:off x="7755147" y="442164"/>
            <a:ext cx="4218600" cy="6465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SG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Senior | Need Progressive | Not ready buyer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14"/>
          <p:cNvSpPr txBox="1"/>
          <p:nvPr/>
        </p:nvSpPr>
        <p:spPr>
          <a:xfrm>
            <a:off x="248267" y="77485"/>
            <a:ext cx="2990496" cy="4042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37500" lnSpcReduction="2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FF"/>
              </a:buClr>
              <a:buSzPct val="100000"/>
              <a:buFont typeface="Calibri"/>
              <a:buNone/>
            </a:pPr>
            <a:r>
              <a:rPr b="1" lang="en-SG" sz="4400">
                <a:solidFill>
                  <a:srgbClr val="3333FF"/>
                </a:solidFill>
                <a:latin typeface="Calibri"/>
                <a:ea typeface="Calibri"/>
                <a:cs typeface="Calibri"/>
                <a:sym typeface="Calibri"/>
              </a:rPr>
              <a:t>Students to work on this copy:</a:t>
            </a:r>
            <a:endParaRPr b="1" sz="4400">
              <a:solidFill>
                <a:srgbClr val="3333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Multiple emoji icons." id="115" name="Google Shape;115;p14"/>
          <p:cNvPicPr preferRelativeResize="0"/>
          <p:nvPr/>
        </p:nvPicPr>
        <p:blipFill rotWithShape="1">
          <a:blip r:embed="rId4">
            <a:alphaModFix/>
          </a:blip>
          <a:srcRect b="-7492" l="0" r="0" t="0"/>
          <a:stretch/>
        </p:blipFill>
        <p:spPr>
          <a:xfrm>
            <a:off x="3066212" y="3366361"/>
            <a:ext cx="481916" cy="4565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5"/>
          <p:cNvSpPr txBox="1"/>
          <p:nvPr>
            <p:ph type="title"/>
          </p:nvPr>
        </p:nvSpPr>
        <p:spPr>
          <a:xfrm>
            <a:off x="221156" y="410769"/>
            <a:ext cx="1348800" cy="371700"/>
          </a:xfrm>
          <a:prstGeom prst="rect">
            <a:avLst/>
          </a:prstGeom>
          <a:solidFill>
            <a:schemeClr val="dk1"/>
          </a:solid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lang="en-SG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SCENARIO:</a:t>
            </a:r>
            <a:endParaRPr b="1" sz="1800"/>
          </a:p>
        </p:txBody>
      </p:sp>
      <p:graphicFrame>
        <p:nvGraphicFramePr>
          <p:cNvPr id="121" name="Google Shape;121;p15"/>
          <p:cNvGraphicFramePr/>
          <p:nvPr/>
        </p:nvGraphicFramePr>
        <p:xfrm>
          <a:off x="255994" y="1218689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{9A56CB3D-A08C-4806-98DD-861D861ED434}</a:tableStyleId>
              </a:tblPr>
              <a:tblGrid>
                <a:gridCol w="1662875"/>
                <a:gridCol w="1629250"/>
                <a:gridCol w="1469525"/>
                <a:gridCol w="1487025"/>
                <a:gridCol w="1456625"/>
                <a:gridCol w="1316250"/>
                <a:gridCol w="1364575"/>
                <a:gridCol w="1254075"/>
              </a:tblGrid>
              <a:tr h="8766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SG" sz="1600"/>
                        <a:t>User’s Touch-</a:t>
                      </a:r>
                      <a:r>
                        <a:rPr b="1" lang="en-SG" sz="1600"/>
                        <a:t> Point</a:t>
                      </a:r>
                      <a:endParaRPr b="1" sz="16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400">
                        <a:solidFill>
                          <a:srgbClr val="0000CC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400">
                        <a:solidFill>
                          <a:srgbClr val="0000CC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400">
                        <a:solidFill>
                          <a:srgbClr val="0000CC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400">
                        <a:solidFill>
                          <a:srgbClr val="0000CC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10403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6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SG" sz="1600"/>
                        <a:t>Activities</a:t>
                      </a:r>
                      <a:endParaRPr b="1" sz="16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91325">
                <a:tc row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SG" sz="1600"/>
                        <a:t>Customers’ Experience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SG" sz="1600"/>
                        <a:t>(Emotion)</a:t>
                      </a:r>
                      <a:endParaRPr b="1" sz="16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1200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40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en-SG" sz="1800"/>
                        <a:t>Customers’ Pain Point</a:t>
                      </a:r>
                      <a:endParaRPr b="1"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403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SG" sz="1800"/>
                        <a:t>Improvement to Pain</a:t>
                      </a:r>
                      <a:r>
                        <a:rPr b="1" lang="en-SG" sz="1800"/>
                        <a:t> </a:t>
                      </a:r>
                      <a:r>
                        <a:rPr b="1" lang="en-SG" sz="1800"/>
                        <a:t>Point</a:t>
                      </a:r>
                      <a:endParaRPr b="1"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22" name="Google Shape;122;p15"/>
          <p:cNvSpPr txBox="1"/>
          <p:nvPr/>
        </p:nvSpPr>
        <p:spPr>
          <a:xfrm>
            <a:off x="269445" y="782490"/>
            <a:ext cx="10936200" cy="50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1" lang="en-SG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 this exercise, you can choose to plot the Customer Journey of an experience in the </a:t>
            </a:r>
            <a:r>
              <a:rPr b="1" lang="en-SG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cinema, airport, public transport, supermarket, cruise to nowhere or staycation. </a:t>
            </a:r>
            <a:r>
              <a:rPr b="1" lang="en-SG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(please follow your tutor's instruction). </a:t>
            </a:r>
            <a:r>
              <a:rPr b="1" lang="en-SG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									</a:t>
            </a:r>
            <a:endParaRPr/>
          </a:p>
        </p:txBody>
      </p:sp>
      <p:pic>
        <p:nvPicPr>
          <p:cNvPr descr="Free Smiley Face Emoji Transparent Background, Download Free Clip Art, Free  Clip Art on Clipart Library" id="123" name="Google Shape;123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3360554" y="6400012"/>
            <a:ext cx="470188" cy="4757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ultiple emoji icons." id="124" name="Google Shape;124;p15"/>
          <p:cNvPicPr preferRelativeResize="0"/>
          <p:nvPr/>
        </p:nvPicPr>
        <p:blipFill rotWithShape="1">
          <a:blip r:embed="rId4">
            <a:alphaModFix/>
          </a:blip>
          <a:srcRect b="-7492" l="0" r="0" t="0"/>
          <a:stretch/>
        </p:blipFill>
        <p:spPr>
          <a:xfrm>
            <a:off x="4911162" y="6427211"/>
            <a:ext cx="481916" cy="4565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ree Sad Face Emoji Transparent, Download Free Clip Art, Free Clip Art on  Clipart Library" id="125" name="Google Shape;125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734766" y="6463391"/>
            <a:ext cx="568500" cy="378630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15"/>
          <p:cNvSpPr txBox="1"/>
          <p:nvPr/>
        </p:nvSpPr>
        <p:spPr>
          <a:xfrm>
            <a:off x="1426100" y="419927"/>
            <a:ext cx="4874400" cy="3693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15"/>
          <p:cNvSpPr/>
          <p:nvPr/>
        </p:nvSpPr>
        <p:spPr>
          <a:xfrm>
            <a:off x="3984021" y="6453228"/>
            <a:ext cx="939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SG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Neutral </a:t>
            </a:r>
            <a:endParaRPr/>
          </a:p>
        </p:txBody>
      </p:sp>
      <p:sp>
        <p:nvSpPr>
          <p:cNvPr id="128" name="Google Shape;128;p15"/>
          <p:cNvSpPr/>
          <p:nvPr/>
        </p:nvSpPr>
        <p:spPr>
          <a:xfrm>
            <a:off x="2522613" y="6427679"/>
            <a:ext cx="838200" cy="36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SG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Happy</a:t>
            </a:r>
            <a:r>
              <a:rPr lang="en-SG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129" name="Google Shape;129;p15"/>
          <p:cNvSpPr/>
          <p:nvPr/>
        </p:nvSpPr>
        <p:spPr>
          <a:xfrm>
            <a:off x="5648916" y="6451930"/>
            <a:ext cx="1086000" cy="36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SG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Unhappy</a:t>
            </a:r>
            <a:r>
              <a:rPr lang="en-SG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130" name="Google Shape;130;p15"/>
          <p:cNvSpPr/>
          <p:nvPr/>
        </p:nvSpPr>
        <p:spPr>
          <a:xfrm>
            <a:off x="4519390" y="8752"/>
            <a:ext cx="3870300" cy="36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SG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CUSTOMER JOURNEY MAPPING</a:t>
            </a:r>
            <a:r>
              <a:rPr lang="en-SG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131" name="Google Shape;131;p15"/>
          <p:cNvSpPr txBox="1"/>
          <p:nvPr/>
        </p:nvSpPr>
        <p:spPr>
          <a:xfrm>
            <a:off x="6673778" y="442164"/>
            <a:ext cx="1202100" cy="405300"/>
          </a:xfrm>
          <a:prstGeom prst="rect">
            <a:avLst/>
          </a:prstGeom>
          <a:solidFill>
            <a:schemeClr val="dk1"/>
          </a:solid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lang="en-SG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PERSONA: </a:t>
            </a:r>
            <a:endParaRPr b="1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15"/>
          <p:cNvSpPr txBox="1"/>
          <p:nvPr/>
        </p:nvSpPr>
        <p:spPr>
          <a:xfrm>
            <a:off x="7755147" y="442164"/>
            <a:ext cx="4218600" cy="3693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5"/>
          <p:cNvSpPr txBox="1"/>
          <p:nvPr/>
        </p:nvSpPr>
        <p:spPr>
          <a:xfrm>
            <a:off x="248267" y="77485"/>
            <a:ext cx="2990400" cy="40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325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FF"/>
              </a:buClr>
              <a:buSzPct val="100000"/>
              <a:buFont typeface="Calibri"/>
              <a:buNone/>
            </a:pPr>
            <a:r>
              <a:rPr b="1" lang="en-SG" sz="4400">
                <a:solidFill>
                  <a:srgbClr val="3333FF"/>
                </a:solidFill>
                <a:latin typeface="Calibri"/>
                <a:ea typeface="Calibri"/>
                <a:cs typeface="Calibri"/>
                <a:sym typeface="Calibri"/>
              </a:rPr>
              <a:t>Students to work on this copy:</a:t>
            </a:r>
            <a:endParaRPr b="1" sz="4400">
              <a:solidFill>
                <a:srgbClr val="3333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